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5"/>
    <p:sldMasterId id="214748371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Oswald Medium"/>
      <p:regular r:id="rId21"/>
      <p:bold r:id="rId22"/>
    </p:embeddedFont>
    <p:embeddedFont>
      <p:font typeface="Roboto Thin"/>
      <p:regular r:id="rId23"/>
      <p:bold r:id="rId24"/>
      <p:italic r:id="rId25"/>
      <p:boldItalic r:id="rId26"/>
    </p:embeddedFont>
    <p:embeddedFont>
      <p:font typeface="Roboto"/>
      <p:regular r:id="rId27"/>
      <p:bold r:id="rId28"/>
      <p:italic r:id="rId29"/>
      <p:boldItalic r:id="rId30"/>
    </p:embeddedFont>
    <p:embeddedFont>
      <p:font typeface="Roboto Medium"/>
      <p:regular r:id="rId31"/>
      <p:bold r:id="rId32"/>
      <p:italic r:id="rId33"/>
      <p:boldItalic r:id="rId34"/>
    </p:embeddedFont>
    <p:embeddedFont>
      <p:font typeface="Caveat"/>
      <p:regular r:id="rId35"/>
      <p:bold r:id="rId36"/>
    </p:embeddedFont>
    <p:embeddedFont>
      <p:font typeface="Oswald Light"/>
      <p:regular r:id="rId37"/>
      <p:bold r:id="rId38"/>
    </p:embeddedFont>
    <p:embeddedFont>
      <p:font typeface="Roboto Light"/>
      <p:regular r:id="rId39"/>
      <p:bold r:id="rId40"/>
      <p:italic r:id="rId41"/>
      <p:boldItalic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70A247-CD1A-4C62-A8F0-02DF8C42B1F0}">
  <a:tblStyle styleId="{5570A247-CD1A-4C62-A8F0-02DF8C42B1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1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bold.fntdata"/><Relationship Id="rId42" Type="http://schemas.openxmlformats.org/officeDocument/2006/relationships/font" Target="fonts/RobotoLight-boldItalic.fntdata"/><Relationship Id="rId41" Type="http://schemas.openxmlformats.org/officeDocument/2006/relationships/font" Target="fonts/RobotoLight-italic.fntdata"/><Relationship Id="rId44" Type="http://schemas.openxmlformats.org/officeDocument/2006/relationships/font" Target="fonts/Oswald-bold.fntdata"/><Relationship Id="rId43" Type="http://schemas.openxmlformats.org/officeDocument/2006/relationships/font" Target="fonts/Oswald-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Medium-regular.fntdata"/><Relationship Id="rId30" Type="http://schemas.openxmlformats.org/officeDocument/2006/relationships/font" Target="fonts/Roboto-boldItalic.fntdata"/><Relationship Id="rId33" Type="http://schemas.openxmlformats.org/officeDocument/2006/relationships/font" Target="fonts/RobotoMedium-italic.fntdata"/><Relationship Id="rId32" Type="http://schemas.openxmlformats.org/officeDocument/2006/relationships/font" Target="fonts/RobotoMedium-bold.fntdata"/><Relationship Id="rId35" Type="http://schemas.openxmlformats.org/officeDocument/2006/relationships/font" Target="fonts/Caveat-regular.fntdata"/><Relationship Id="rId34" Type="http://schemas.openxmlformats.org/officeDocument/2006/relationships/font" Target="fonts/RobotoMedium-boldItalic.fntdata"/><Relationship Id="rId37" Type="http://schemas.openxmlformats.org/officeDocument/2006/relationships/font" Target="fonts/OswaldLight-regular.fntdata"/><Relationship Id="rId36" Type="http://schemas.openxmlformats.org/officeDocument/2006/relationships/font" Target="fonts/Caveat-bold.fntdata"/><Relationship Id="rId39" Type="http://schemas.openxmlformats.org/officeDocument/2006/relationships/font" Target="fonts/RobotoLight-regular.fntdata"/><Relationship Id="rId38" Type="http://schemas.openxmlformats.org/officeDocument/2006/relationships/font" Target="fonts/OswaldLight-bold.fntdata"/><Relationship Id="rId20" Type="http://schemas.openxmlformats.org/officeDocument/2006/relationships/slide" Target="slides/slide13.xml"/><Relationship Id="rId22" Type="http://schemas.openxmlformats.org/officeDocument/2006/relationships/font" Target="fonts/OswaldMedium-bold.fntdata"/><Relationship Id="rId21" Type="http://schemas.openxmlformats.org/officeDocument/2006/relationships/font" Target="fonts/OswaldMedium-regular.fntdata"/><Relationship Id="rId24" Type="http://schemas.openxmlformats.org/officeDocument/2006/relationships/font" Target="fonts/RobotoThin-bold.fntdata"/><Relationship Id="rId23" Type="http://schemas.openxmlformats.org/officeDocument/2006/relationships/font" Target="fonts/RobotoThin-regular.fntdata"/><Relationship Id="rId26" Type="http://schemas.openxmlformats.org/officeDocument/2006/relationships/font" Target="fonts/RobotoThin-boldItalic.fntdata"/><Relationship Id="rId25" Type="http://schemas.openxmlformats.org/officeDocument/2006/relationships/font" Target="fonts/RobotoThin-italic.fntdata"/><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04abf3b98a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04abf3b98a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04abf3b98a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04abf3b98a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04abf3b98a_0_2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04abf3b98a_0_2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b0f056d3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b0f056d3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04abf3b98a_0_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04abf3b98a_0_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04abf3b98a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04abf3b98a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4abf3b98a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04abf3b98a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04abf3b98a_0_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04abf3b98a_0_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4abf3b98a_0_2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4abf3b98a_0_2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4abf3b98a_0_2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4abf3b98a_0_2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04abf3b98a_0_2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04abf3b98a_0_2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04abf3b98a_0_2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04abf3b98a_0_2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04abf3b98a_0_2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04abf3b98a_0_2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5.png"/><Relationship Id="rId11" Type="http://schemas.openxmlformats.org/officeDocument/2006/relationships/image" Target="../media/image35.png"/><Relationship Id="rId10" Type="http://schemas.openxmlformats.org/officeDocument/2006/relationships/image" Target="../media/image20.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6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4.pn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2024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{5570A247-CD1A-4C62-A8F0-02DF8C42B1F0}</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{5570A247-CD1A-4C62-A8F0-02DF8C42B1F0}</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59"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1" name="Google Shape;86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2" name="Google Shape;86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64" name="Google Shape;864;p69"/>
          <p:cNvGrpSpPr/>
          <p:nvPr/>
        </p:nvGrpSpPr>
        <p:grpSpPr>
          <a:xfrm>
            <a:off x="4167150" y="1202575"/>
            <a:ext cx="809700" cy="809700"/>
            <a:chOff x="1457325" y="1219200"/>
            <a:chExt cx="809700" cy="809700"/>
          </a:xfrm>
        </p:grpSpPr>
        <p:sp>
          <p:nvSpPr>
            <p:cNvPr id="865" name="Google Shape;865;p69"/>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9"/>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69"/>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8" name="Google Shape;868;p69"/>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3" name="Google Shape;873;p7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74" name="Google Shape;874;p7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75" name="Google Shape;87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76" name="Google Shape;876;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2.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1"/>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400"/>
              <a:t>Object-Relational Mapping (ORM)</a:t>
            </a:r>
            <a:endParaRPr sz="3400"/>
          </a:p>
        </p:txBody>
      </p:sp>
      <p:sp>
        <p:nvSpPr>
          <p:cNvPr id="882" name="Google Shape;882;p71"/>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80"/>
          <p:cNvSpPr txBox="1"/>
          <p:nvPr>
            <p:ph type="title"/>
          </p:nvPr>
        </p:nvSpPr>
        <p:spPr>
          <a:xfrm>
            <a:off x="25" y="274800"/>
            <a:ext cx="85203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Sequelize and other ORMs were created to make managing and using data easier, but they still come with a learning curve!</a:t>
            </a:r>
            <a:endParaRPr/>
          </a:p>
        </p:txBody>
      </p:sp>
      <p:sp>
        <p:nvSpPr>
          <p:cNvPr id="983" name="Google Shape;983;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9" name="Google Shape;989;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Learn Sequelize</a:t>
            </a:r>
            <a:endParaRPr/>
          </a:p>
        </p:txBody>
      </p:sp>
      <p:sp>
        <p:nvSpPr>
          <p:cNvPr id="990" name="Google Shape;990;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try the following strategies to learn Sequelize:</a:t>
            </a:r>
            <a:endParaRPr/>
          </a:p>
        </p:txBody>
      </p:sp>
      <p:sp>
        <p:nvSpPr>
          <p:cNvPr id="991" name="Google Shape;991;p81"/>
          <p:cNvSpPr/>
          <p:nvPr/>
        </p:nvSpPr>
        <p:spPr>
          <a:xfrm>
            <a:off x="1362456" y="12240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Read the official documentation and practice with the provided examples.</a:t>
            </a:r>
            <a:endParaRPr sz="1600">
              <a:latin typeface="Roboto"/>
              <a:ea typeface="Roboto"/>
              <a:cs typeface="Roboto"/>
              <a:sym typeface="Roboto"/>
            </a:endParaRPr>
          </a:p>
        </p:txBody>
      </p:sp>
      <p:sp>
        <p:nvSpPr>
          <p:cNvPr id="992" name="Google Shape;992;p81"/>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Reverse-engineer finished code to see how something was accomplished.</a:t>
            </a:r>
            <a:endParaRPr sz="1600">
              <a:latin typeface="Roboto"/>
              <a:ea typeface="Roboto"/>
              <a:cs typeface="Roboto"/>
              <a:sym typeface="Roboto"/>
            </a:endParaRPr>
          </a:p>
        </p:txBody>
      </p:sp>
      <p:sp>
        <p:nvSpPr>
          <p:cNvPr id="993" name="Google Shape;993;p81"/>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Build something from scratch.</a:t>
            </a:r>
            <a:endParaRPr sz="1600">
              <a:latin typeface="Roboto"/>
              <a:ea typeface="Roboto"/>
              <a:cs typeface="Roboto"/>
              <a:sym typeface="Roboto"/>
            </a:endParaRPr>
          </a:p>
        </p:txBody>
      </p:sp>
      <p:sp>
        <p:nvSpPr>
          <p:cNvPr id="994" name="Google Shape;994;p81"/>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Debug a broken app.</a:t>
            </a:r>
            <a:endParaRPr sz="1600">
              <a:latin typeface="Roboto"/>
              <a:ea typeface="Roboto"/>
              <a:cs typeface="Roboto"/>
              <a:sym typeface="Roboto"/>
            </a:endParaRPr>
          </a:p>
        </p:txBody>
      </p:sp>
      <p:sp>
        <p:nvSpPr>
          <p:cNvPr id="995" name="Google Shape;995;p81"/>
          <p:cNvSpPr/>
          <p:nvPr/>
        </p:nvSpPr>
        <p:spPr>
          <a:xfrm>
            <a:off x="1364850" y="40021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And most importantly, ask questions!</a:t>
            </a:r>
            <a:endParaRPr sz="1600">
              <a:latin typeface="Roboto"/>
              <a:ea typeface="Roboto"/>
              <a:cs typeface="Roboto"/>
              <a:sym typeface="Roboto"/>
            </a:endParaRPr>
          </a:p>
        </p:txBody>
      </p:sp>
      <p:sp>
        <p:nvSpPr>
          <p:cNvPr id="996" name="Google Shape;996;p81"/>
          <p:cNvSpPr/>
          <p:nvPr/>
        </p:nvSpPr>
        <p:spPr>
          <a:xfrm>
            <a:off x="450683" y="12818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7" name="Google Shape;997;p81"/>
          <p:cNvSpPr/>
          <p:nvPr/>
        </p:nvSpPr>
        <p:spPr>
          <a:xfrm flipH="1" rot="10800000">
            <a:off x="450683" y="15603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98" name="Google Shape;998;p81"/>
          <p:cNvSpPr/>
          <p:nvPr/>
        </p:nvSpPr>
        <p:spPr>
          <a:xfrm>
            <a:off x="450683" y="19667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9" name="Google Shape;999;p81"/>
          <p:cNvSpPr/>
          <p:nvPr/>
        </p:nvSpPr>
        <p:spPr>
          <a:xfrm flipH="1" rot="10800000">
            <a:off x="450683" y="22453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00" name="Google Shape;1000;p81"/>
          <p:cNvSpPr/>
          <p:nvPr/>
        </p:nvSpPr>
        <p:spPr>
          <a:xfrm>
            <a:off x="450683" y="26826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01" name="Google Shape;1001;p81"/>
          <p:cNvSpPr/>
          <p:nvPr/>
        </p:nvSpPr>
        <p:spPr>
          <a:xfrm flipH="1" rot="10800000">
            <a:off x="450683" y="29612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02" name="Google Shape;1002;p81"/>
          <p:cNvSpPr/>
          <p:nvPr/>
        </p:nvSpPr>
        <p:spPr>
          <a:xfrm>
            <a:off x="450683" y="33663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03" name="Google Shape;1003;p81"/>
          <p:cNvSpPr/>
          <p:nvPr/>
        </p:nvSpPr>
        <p:spPr>
          <a:xfrm flipH="1" rot="10800000">
            <a:off x="450683" y="36449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04" name="Google Shape;1004;p81"/>
          <p:cNvSpPr/>
          <p:nvPr/>
        </p:nvSpPr>
        <p:spPr>
          <a:xfrm>
            <a:off x="450683" y="40500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05" name="Google Shape;1005;p81"/>
          <p:cNvSpPr/>
          <p:nvPr/>
        </p:nvSpPr>
        <p:spPr>
          <a:xfrm flipH="1" rot="10800000">
            <a:off x="450683" y="43286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11" name="Google Shape;1011;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t>
            </a:r>
            <a:r>
              <a:rPr lang="en"/>
              <a:t>he</a:t>
            </a:r>
            <a:r>
              <a:rPr lang="en"/>
              <a:t> `async` and `await` Keywords</a:t>
            </a:r>
            <a:endParaRPr/>
          </a:p>
        </p:txBody>
      </p:sp>
      <p:sp>
        <p:nvSpPr>
          <p:cNvPr id="1012" name="Google Shape;1012;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13" name="Google Shape;1013;p82"/>
          <p:cNvSpPr/>
          <p:nvPr/>
        </p:nvSpPr>
        <p:spPr>
          <a:xfrm>
            <a:off x="1362456" y="12240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`async/await` is a feature that makes asynchronous code look and behave more like synchronous code.</a:t>
            </a:r>
            <a:endParaRPr sz="1600">
              <a:latin typeface="Roboto"/>
              <a:ea typeface="Roboto"/>
              <a:cs typeface="Roboto"/>
              <a:sym typeface="Roboto"/>
            </a:endParaRPr>
          </a:p>
        </p:txBody>
      </p:sp>
      <p:sp>
        <p:nvSpPr>
          <p:cNvPr id="1014" name="Google Shape;1014;p82"/>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use of </a:t>
            </a:r>
            <a:r>
              <a:rPr lang="en" sz="1600">
                <a:solidFill>
                  <a:schemeClr val="dk1"/>
                </a:solidFill>
                <a:latin typeface="Roboto"/>
                <a:ea typeface="Roboto"/>
                <a:cs typeface="Roboto"/>
                <a:sym typeface="Roboto"/>
              </a:rPr>
              <a:t>`async/await` </a:t>
            </a:r>
            <a:r>
              <a:rPr lang="en" sz="1600">
                <a:latin typeface="Roboto"/>
                <a:ea typeface="Roboto"/>
                <a:cs typeface="Roboto"/>
                <a:sym typeface="Roboto"/>
              </a:rPr>
              <a:t>improves the readability and maintainability of code that involves asynchronous operations. </a:t>
            </a:r>
            <a:endParaRPr sz="1600">
              <a:latin typeface="Roboto"/>
              <a:ea typeface="Roboto"/>
              <a:cs typeface="Roboto"/>
              <a:sym typeface="Roboto"/>
            </a:endParaRPr>
          </a:p>
        </p:txBody>
      </p:sp>
      <p:sp>
        <p:nvSpPr>
          <p:cNvPr id="1015" name="Google Shape;1015;p82"/>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`async/await` is </a:t>
            </a:r>
            <a:r>
              <a:rPr lang="en" sz="1600">
                <a:latin typeface="Roboto"/>
                <a:ea typeface="Roboto"/>
                <a:cs typeface="Roboto"/>
                <a:sym typeface="Roboto"/>
              </a:rPr>
              <a:t>built on top of Promises, but provides a more elegant way to work with them.</a:t>
            </a:r>
            <a:endParaRPr sz="1600">
              <a:latin typeface="Roboto"/>
              <a:ea typeface="Roboto"/>
              <a:cs typeface="Roboto"/>
              <a:sym typeface="Roboto"/>
            </a:endParaRPr>
          </a:p>
        </p:txBody>
      </p:sp>
      <p:sp>
        <p:nvSpPr>
          <p:cNvPr id="1016" name="Google Shape;1016;p82"/>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Unlike Promises, which can lead to complex nested structures, the `async` and `await` keywords provide a more linear and readable code structure.</a:t>
            </a:r>
            <a:endParaRPr sz="1600">
              <a:latin typeface="Roboto"/>
              <a:ea typeface="Roboto"/>
              <a:cs typeface="Roboto"/>
              <a:sym typeface="Roboto"/>
            </a:endParaRPr>
          </a:p>
        </p:txBody>
      </p:sp>
      <p:sp>
        <p:nvSpPr>
          <p:cNvPr id="1017" name="Google Shape;1017;p82"/>
          <p:cNvSpPr/>
          <p:nvPr/>
        </p:nvSpPr>
        <p:spPr>
          <a:xfrm>
            <a:off x="1364850" y="40021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For example, we can use `try/catch` blocks to handle errors that might occur during the asynchronous operations within an `async` function.</a:t>
            </a:r>
            <a:endParaRPr sz="1600">
              <a:latin typeface="Roboto"/>
              <a:ea typeface="Roboto"/>
              <a:cs typeface="Roboto"/>
              <a:sym typeface="Roboto"/>
            </a:endParaRPr>
          </a:p>
        </p:txBody>
      </p:sp>
      <p:sp>
        <p:nvSpPr>
          <p:cNvPr id="1018" name="Google Shape;1018;p82"/>
          <p:cNvSpPr/>
          <p:nvPr/>
        </p:nvSpPr>
        <p:spPr>
          <a:xfrm>
            <a:off x="450683" y="12818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9" name="Google Shape;1019;p82"/>
          <p:cNvSpPr/>
          <p:nvPr/>
        </p:nvSpPr>
        <p:spPr>
          <a:xfrm flipH="1" rot="10800000">
            <a:off x="450683" y="15603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20" name="Google Shape;1020;p82"/>
          <p:cNvSpPr/>
          <p:nvPr/>
        </p:nvSpPr>
        <p:spPr>
          <a:xfrm>
            <a:off x="450683" y="19667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21" name="Google Shape;1021;p82"/>
          <p:cNvSpPr/>
          <p:nvPr/>
        </p:nvSpPr>
        <p:spPr>
          <a:xfrm flipH="1" rot="10800000">
            <a:off x="450683" y="22453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22" name="Google Shape;1022;p82"/>
          <p:cNvSpPr/>
          <p:nvPr/>
        </p:nvSpPr>
        <p:spPr>
          <a:xfrm>
            <a:off x="450683" y="26826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23" name="Google Shape;1023;p82"/>
          <p:cNvSpPr/>
          <p:nvPr/>
        </p:nvSpPr>
        <p:spPr>
          <a:xfrm flipH="1" rot="10800000">
            <a:off x="450683" y="29612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24" name="Google Shape;1024;p82"/>
          <p:cNvSpPr/>
          <p:nvPr/>
        </p:nvSpPr>
        <p:spPr>
          <a:xfrm>
            <a:off x="450683" y="33663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25" name="Google Shape;1025;p82"/>
          <p:cNvSpPr/>
          <p:nvPr/>
        </p:nvSpPr>
        <p:spPr>
          <a:xfrm flipH="1" rot="10800000">
            <a:off x="450683" y="36449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26" name="Google Shape;1026;p82"/>
          <p:cNvSpPr/>
          <p:nvPr/>
        </p:nvSpPr>
        <p:spPr>
          <a:xfrm>
            <a:off x="450683" y="40500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27" name="Google Shape;1027;p82"/>
          <p:cNvSpPr/>
          <p:nvPr/>
        </p:nvSpPr>
        <p:spPr>
          <a:xfrm flipH="1" rot="10800000">
            <a:off x="450683" y="43286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83"/>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033" name="Google Shape;1033;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are some of the challenges </a:t>
            </a:r>
            <a:br>
              <a:rPr lang="en"/>
            </a:br>
            <a:r>
              <a:rPr lang="en"/>
              <a:t>of using plain SQL in JavaScript?</a:t>
            </a:r>
            <a:endParaRPr/>
          </a:p>
        </p:txBody>
      </p:sp>
      <p:sp>
        <p:nvSpPr>
          <p:cNvPr id="888" name="Google Shape;888;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Challenges of SQL in JavaScript	</a:t>
            </a:r>
            <a:endParaRPr/>
          </a:p>
        </p:txBody>
      </p:sp>
      <p:sp>
        <p:nvSpPr>
          <p:cNvPr id="894" name="Google Shape;894;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5" name="Google Shape;895;p73"/>
          <p:cNvSpPr/>
          <p:nvPr/>
        </p:nvSpPr>
        <p:spPr>
          <a:xfrm>
            <a:off x="453220" y="9668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6" name="Google Shape;896;p73"/>
          <p:cNvSpPr/>
          <p:nvPr/>
        </p:nvSpPr>
        <p:spPr>
          <a:xfrm flipH="1" rot="10800000">
            <a:off x="453220" y="12453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897" name="Google Shape;897;p73"/>
          <p:cNvSpPr/>
          <p:nvPr/>
        </p:nvSpPr>
        <p:spPr>
          <a:xfrm>
            <a:off x="453233" y="17429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8" name="Google Shape;898;p73"/>
          <p:cNvSpPr/>
          <p:nvPr/>
        </p:nvSpPr>
        <p:spPr>
          <a:xfrm flipH="1" rot="10800000">
            <a:off x="453233" y="20214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899" name="Google Shape;899;p73"/>
          <p:cNvSpPr/>
          <p:nvPr/>
        </p:nvSpPr>
        <p:spPr>
          <a:xfrm>
            <a:off x="1352550" y="9216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It is prone to accidental syntax errors.</a:t>
            </a:r>
            <a:endParaRPr sz="1600">
              <a:latin typeface="Roboto"/>
              <a:ea typeface="Roboto"/>
              <a:cs typeface="Roboto"/>
              <a:sym typeface="Roboto"/>
            </a:endParaRPr>
          </a:p>
        </p:txBody>
      </p:sp>
      <p:sp>
        <p:nvSpPr>
          <p:cNvPr id="900" name="Google Shape;900;p73"/>
          <p:cNvSpPr/>
          <p:nvPr/>
        </p:nvSpPr>
        <p:spPr>
          <a:xfrm>
            <a:off x="1352550" y="1697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Complicated queries can be hard to follow.</a:t>
            </a:r>
            <a:endParaRPr sz="1600">
              <a:latin typeface="Roboto"/>
              <a:ea typeface="Roboto"/>
              <a:cs typeface="Roboto"/>
              <a:sym typeface="Roboto"/>
            </a:endParaRPr>
          </a:p>
        </p:txBody>
      </p:sp>
      <p:sp>
        <p:nvSpPr>
          <p:cNvPr id="901" name="Google Shape;901;p73"/>
          <p:cNvSpPr/>
          <p:nvPr/>
        </p:nvSpPr>
        <p:spPr>
          <a:xfrm>
            <a:off x="1352550" y="24642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It requires extra work to validate and secure data.</a:t>
            </a:r>
            <a:endParaRPr sz="1600">
              <a:latin typeface="Roboto"/>
              <a:ea typeface="Roboto"/>
              <a:cs typeface="Roboto"/>
              <a:sym typeface="Roboto"/>
            </a:endParaRPr>
          </a:p>
        </p:txBody>
      </p:sp>
      <p:sp>
        <p:nvSpPr>
          <p:cNvPr id="902" name="Google Shape;902;p73"/>
          <p:cNvSpPr/>
          <p:nvPr/>
        </p:nvSpPr>
        <p:spPr>
          <a:xfrm>
            <a:off x="1352550" y="32331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Similar routes can lead to repetitive queries being written.</a:t>
            </a:r>
            <a:endParaRPr sz="1600">
              <a:latin typeface="Roboto"/>
              <a:ea typeface="Roboto"/>
              <a:cs typeface="Roboto"/>
              <a:sym typeface="Roboto"/>
            </a:endParaRPr>
          </a:p>
        </p:txBody>
      </p:sp>
      <p:sp>
        <p:nvSpPr>
          <p:cNvPr id="903" name="Google Shape;903;p73"/>
          <p:cNvSpPr/>
          <p:nvPr/>
        </p:nvSpPr>
        <p:spPr>
          <a:xfrm>
            <a:off x="453233" y="25189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4" name="Google Shape;904;p73"/>
          <p:cNvSpPr/>
          <p:nvPr/>
        </p:nvSpPr>
        <p:spPr>
          <a:xfrm flipH="1" rot="10800000">
            <a:off x="453233" y="27975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05" name="Google Shape;905;p73"/>
          <p:cNvSpPr/>
          <p:nvPr/>
        </p:nvSpPr>
        <p:spPr>
          <a:xfrm>
            <a:off x="453233" y="32664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6" name="Google Shape;906;p73"/>
          <p:cNvSpPr/>
          <p:nvPr/>
        </p:nvSpPr>
        <p:spPr>
          <a:xfrm flipH="1" rot="10800000">
            <a:off x="453233" y="35449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07" name="Google Shape;907;p73"/>
          <p:cNvSpPr/>
          <p:nvPr/>
        </p:nvSpPr>
        <p:spPr>
          <a:xfrm>
            <a:off x="1352550" y="3983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Data relationships aren’t obvious just by looking at the code.</a:t>
            </a:r>
            <a:endParaRPr sz="1600">
              <a:latin typeface="Roboto"/>
              <a:ea typeface="Roboto"/>
              <a:cs typeface="Roboto"/>
              <a:sym typeface="Roboto"/>
            </a:endParaRPr>
          </a:p>
        </p:txBody>
      </p:sp>
      <p:sp>
        <p:nvSpPr>
          <p:cNvPr id="908" name="Google Shape;908;p73"/>
          <p:cNvSpPr/>
          <p:nvPr/>
        </p:nvSpPr>
        <p:spPr>
          <a:xfrm>
            <a:off x="453233" y="4017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9" name="Google Shape;909;p73"/>
          <p:cNvSpPr/>
          <p:nvPr/>
        </p:nvSpPr>
        <p:spPr>
          <a:xfrm flipH="1" rot="10800000">
            <a:off x="453233" y="4295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74"/>
          <p:cNvSpPr txBox="1"/>
          <p:nvPr>
            <p:ph type="title"/>
          </p:nvPr>
        </p:nvSpPr>
        <p:spPr>
          <a:xfrm>
            <a:off x="-200" y="275025"/>
            <a:ext cx="8398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can objects help us manage SQL queries in JavaScript?</a:t>
            </a:r>
            <a:endParaRPr/>
          </a:p>
        </p:txBody>
      </p:sp>
      <p:sp>
        <p:nvSpPr>
          <p:cNvPr id="915" name="Google Shape;915;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Objects and SQL</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921" name="Google Shape;921;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2" name="Google Shape;922;p75"/>
          <p:cNvSpPr/>
          <p:nvPr/>
        </p:nvSpPr>
        <p:spPr>
          <a:xfrm flipH="1">
            <a:off x="724275" y="18615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5"/>
          <p:cNvSpPr txBox="1"/>
          <p:nvPr>
            <p:ph idx="1" type="subTitle"/>
          </p:nvPr>
        </p:nvSpPr>
        <p:spPr>
          <a:xfrm>
            <a:off x="724275" y="1861625"/>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We can set up object methods to run generic SQL queries based on the method’s parameters.</a:t>
            </a:r>
            <a:endParaRPr sz="1600">
              <a:latin typeface="Roboto"/>
              <a:ea typeface="Roboto"/>
              <a:cs typeface="Roboto"/>
              <a:sym typeface="Roboto"/>
            </a:endParaRPr>
          </a:p>
        </p:txBody>
      </p:sp>
      <p:grpSp>
        <p:nvGrpSpPr>
          <p:cNvPr id="924" name="Google Shape;924;p75"/>
          <p:cNvGrpSpPr/>
          <p:nvPr/>
        </p:nvGrpSpPr>
        <p:grpSpPr>
          <a:xfrm>
            <a:off x="457181" y="1268903"/>
            <a:ext cx="533372" cy="533480"/>
            <a:chOff x="457200" y="1378813"/>
            <a:chExt cx="695400" cy="695450"/>
          </a:xfrm>
        </p:grpSpPr>
        <p:sp>
          <p:nvSpPr>
            <p:cNvPr id="925" name="Google Shape;925;p7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926" name="Google Shape;926;p75"/>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75"/>
          <p:cNvGrpSpPr/>
          <p:nvPr/>
        </p:nvGrpSpPr>
        <p:grpSpPr>
          <a:xfrm>
            <a:off x="3228956" y="1268903"/>
            <a:ext cx="533372" cy="533480"/>
            <a:chOff x="457200" y="1378813"/>
            <a:chExt cx="695400" cy="695450"/>
          </a:xfrm>
        </p:grpSpPr>
        <p:sp>
          <p:nvSpPr>
            <p:cNvPr id="928" name="Google Shape;928;p7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29" name="Google Shape;929;p75"/>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30" name="Google Shape;930;p75"/>
          <p:cNvSpPr/>
          <p:nvPr/>
        </p:nvSpPr>
        <p:spPr>
          <a:xfrm flipH="1">
            <a:off x="3496050" y="18615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5"/>
          <p:cNvSpPr txBox="1"/>
          <p:nvPr>
            <p:ph idx="2" type="subTitle"/>
          </p:nvPr>
        </p:nvSpPr>
        <p:spPr>
          <a:xfrm>
            <a:off x="3496050" y="18616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We can structure objects to mimic how the data is stored in the database, eliminating ambiguity.</a:t>
            </a:r>
            <a:endParaRPr sz="1600">
              <a:latin typeface="Roboto"/>
              <a:ea typeface="Roboto"/>
              <a:cs typeface="Roboto"/>
              <a:sym typeface="Roboto"/>
            </a:endParaRPr>
          </a:p>
        </p:txBody>
      </p:sp>
      <p:grpSp>
        <p:nvGrpSpPr>
          <p:cNvPr id="932" name="Google Shape;932;p75"/>
          <p:cNvGrpSpPr/>
          <p:nvPr/>
        </p:nvGrpSpPr>
        <p:grpSpPr>
          <a:xfrm>
            <a:off x="6134081" y="1269653"/>
            <a:ext cx="533372" cy="533480"/>
            <a:chOff x="457200" y="1378813"/>
            <a:chExt cx="695400" cy="695450"/>
          </a:xfrm>
        </p:grpSpPr>
        <p:sp>
          <p:nvSpPr>
            <p:cNvPr id="933" name="Google Shape;933;p75"/>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34" name="Google Shape;934;p75"/>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35" name="Google Shape;935;p75"/>
          <p:cNvSpPr/>
          <p:nvPr/>
        </p:nvSpPr>
        <p:spPr>
          <a:xfrm flipH="1">
            <a:off x="6401175" y="18623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5"/>
          <p:cNvSpPr txBox="1"/>
          <p:nvPr>
            <p:ph idx="3" type="subTitle"/>
          </p:nvPr>
        </p:nvSpPr>
        <p:spPr>
          <a:xfrm>
            <a:off x="6401175" y="186238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600">
                <a:latin typeface="Roboto"/>
                <a:ea typeface="Roboto"/>
                <a:cs typeface="Roboto"/>
                <a:sym typeface="Roboto"/>
              </a:rPr>
              <a:t>We can import objects into any </a:t>
            </a:r>
            <a:br>
              <a:rPr lang="en" sz="1600">
                <a:latin typeface="Roboto"/>
                <a:ea typeface="Roboto"/>
                <a:cs typeface="Roboto"/>
                <a:sym typeface="Roboto"/>
              </a:rPr>
            </a:br>
            <a:r>
              <a:rPr lang="en" sz="1600">
                <a:latin typeface="Roboto"/>
                <a:ea typeface="Roboto"/>
                <a:cs typeface="Roboto"/>
                <a:sym typeface="Roboto"/>
              </a:rPr>
              <a:t>other module that needs to execute its SQL queries.</a:t>
            </a:r>
            <a:endParaRPr sz="16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6"/>
          <p:cNvSpPr txBox="1"/>
          <p:nvPr>
            <p:ph type="title"/>
          </p:nvPr>
        </p:nvSpPr>
        <p:spPr>
          <a:xfrm>
            <a:off x="-200" y="275025"/>
            <a:ext cx="8015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Is there a library that might already do this for us?</a:t>
            </a:r>
            <a:endParaRPr/>
          </a:p>
        </p:txBody>
      </p:sp>
      <p:sp>
        <p:nvSpPr>
          <p:cNvPr id="942" name="Google Shape;942;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8" name="Google Shape;948;p77"/>
          <p:cNvSpPr txBox="1"/>
          <p:nvPr>
            <p:ph idx="1" type="subTitle"/>
          </p:nvPr>
        </p:nvSpPr>
        <p:spPr>
          <a:xfrm>
            <a:off x="0" y="791975"/>
            <a:ext cx="9187800" cy="22542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a:highlight>
                  <a:srgbClr val="FFFF00"/>
                </a:highlight>
              </a:rPr>
              <a:t>Sequelize</a:t>
            </a:r>
            <a:r>
              <a:rPr lang="en"/>
              <a:t> is an object-relational mapper (ORM) that can be installed with npm.</a:t>
            </a:r>
            <a:endParaRPr/>
          </a:p>
        </p:txBody>
      </p:sp>
      <p:pic>
        <p:nvPicPr>
          <p:cNvPr id="949" name="Google Shape;949;p77"/>
          <p:cNvPicPr preferRelativeResize="0"/>
          <p:nvPr/>
        </p:nvPicPr>
        <p:blipFill>
          <a:blip r:embed="rId3">
            <a:alphaModFix/>
          </a:blip>
          <a:stretch>
            <a:fillRect/>
          </a:stretch>
        </p:blipFill>
        <p:spPr>
          <a:xfrm>
            <a:off x="3882850" y="2433725"/>
            <a:ext cx="1378300" cy="1593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Sequelize provides the following benefits:</a:t>
            </a:r>
            <a:endParaRPr/>
          </a:p>
        </p:txBody>
      </p:sp>
      <p:sp>
        <p:nvSpPr>
          <p:cNvPr id="955" name="Google Shape;955;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56" name="Google Shape;956;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Sequelize</a:t>
            </a:r>
            <a:endParaRPr/>
          </a:p>
        </p:txBody>
      </p:sp>
      <p:sp>
        <p:nvSpPr>
          <p:cNvPr id="957" name="Google Shape;957;p78"/>
          <p:cNvSpPr/>
          <p:nvPr/>
        </p:nvSpPr>
        <p:spPr>
          <a:xfrm>
            <a:off x="1362456" y="12240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Allows you to model your data as JavaScript classes. </a:t>
            </a:r>
            <a:endParaRPr sz="1600">
              <a:latin typeface="Roboto"/>
              <a:ea typeface="Roboto"/>
              <a:cs typeface="Roboto"/>
              <a:sym typeface="Roboto"/>
            </a:endParaRPr>
          </a:p>
        </p:txBody>
      </p:sp>
      <p:sp>
        <p:nvSpPr>
          <p:cNvPr id="958" name="Google Shape;958;p78"/>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Abstracts SQL queries to simpler object methods.</a:t>
            </a:r>
            <a:endParaRPr sz="1600">
              <a:latin typeface="Roboto"/>
              <a:ea typeface="Roboto"/>
              <a:cs typeface="Roboto"/>
              <a:sym typeface="Roboto"/>
            </a:endParaRPr>
          </a:p>
        </p:txBody>
      </p:sp>
      <p:sp>
        <p:nvSpPr>
          <p:cNvPr id="959" name="Google Shape;959;p78"/>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Provides built-in validation checks for securing data.</a:t>
            </a:r>
            <a:endParaRPr sz="1600">
              <a:latin typeface="Roboto"/>
              <a:ea typeface="Roboto"/>
              <a:cs typeface="Roboto"/>
              <a:sym typeface="Roboto"/>
            </a:endParaRPr>
          </a:p>
        </p:txBody>
      </p:sp>
      <p:sp>
        <p:nvSpPr>
          <p:cNvPr id="960" name="Google Shape;960;p78"/>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Makes it easier to visualize and join relational data.</a:t>
            </a:r>
            <a:endParaRPr sz="1600">
              <a:latin typeface="Roboto"/>
              <a:ea typeface="Roboto"/>
              <a:cs typeface="Roboto"/>
              <a:sym typeface="Roboto"/>
            </a:endParaRPr>
          </a:p>
        </p:txBody>
      </p:sp>
      <p:sp>
        <p:nvSpPr>
          <p:cNvPr id="961" name="Google Shape;961;p78"/>
          <p:cNvSpPr/>
          <p:nvPr/>
        </p:nvSpPr>
        <p:spPr>
          <a:xfrm>
            <a:off x="1364850" y="40021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And more!</a:t>
            </a:r>
            <a:endParaRPr sz="1600">
              <a:latin typeface="Roboto"/>
              <a:ea typeface="Roboto"/>
              <a:cs typeface="Roboto"/>
              <a:sym typeface="Roboto"/>
            </a:endParaRPr>
          </a:p>
        </p:txBody>
      </p:sp>
      <p:sp>
        <p:nvSpPr>
          <p:cNvPr id="962" name="Google Shape;962;p78"/>
          <p:cNvSpPr/>
          <p:nvPr/>
        </p:nvSpPr>
        <p:spPr>
          <a:xfrm>
            <a:off x="450683" y="12818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63" name="Google Shape;963;p78"/>
          <p:cNvSpPr/>
          <p:nvPr/>
        </p:nvSpPr>
        <p:spPr>
          <a:xfrm flipH="1" rot="10800000">
            <a:off x="450683" y="15603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64" name="Google Shape;964;p78"/>
          <p:cNvSpPr/>
          <p:nvPr/>
        </p:nvSpPr>
        <p:spPr>
          <a:xfrm>
            <a:off x="450683" y="19667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65" name="Google Shape;965;p78"/>
          <p:cNvSpPr/>
          <p:nvPr/>
        </p:nvSpPr>
        <p:spPr>
          <a:xfrm flipH="1" rot="10800000">
            <a:off x="450683" y="22453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66" name="Google Shape;966;p78"/>
          <p:cNvSpPr/>
          <p:nvPr/>
        </p:nvSpPr>
        <p:spPr>
          <a:xfrm>
            <a:off x="450683" y="26826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67" name="Google Shape;967;p78"/>
          <p:cNvSpPr/>
          <p:nvPr/>
        </p:nvSpPr>
        <p:spPr>
          <a:xfrm flipH="1" rot="10800000">
            <a:off x="450683" y="29612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68" name="Google Shape;968;p78"/>
          <p:cNvSpPr/>
          <p:nvPr/>
        </p:nvSpPr>
        <p:spPr>
          <a:xfrm>
            <a:off x="450683" y="33663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69" name="Google Shape;969;p78"/>
          <p:cNvSpPr/>
          <p:nvPr/>
        </p:nvSpPr>
        <p:spPr>
          <a:xfrm flipH="1" rot="10800000">
            <a:off x="450683" y="36449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70" name="Google Shape;970;p78"/>
          <p:cNvSpPr/>
          <p:nvPr/>
        </p:nvSpPr>
        <p:spPr>
          <a:xfrm>
            <a:off x="450683" y="40500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71" name="Google Shape;971;p78"/>
          <p:cNvSpPr/>
          <p:nvPr/>
        </p:nvSpPr>
        <p:spPr>
          <a:xfrm flipH="1" rot="10800000">
            <a:off x="450683" y="43286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7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How can we learn to use and</a:t>
            </a:r>
            <a:endParaRPr/>
          </a:p>
          <a:p>
            <a:pPr indent="0" lvl="0" marL="0" rtl="0" algn="l">
              <a:spcBef>
                <a:spcPts val="0"/>
              </a:spcBef>
              <a:spcAft>
                <a:spcPts val="0"/>
              </a:spcAft>
              <a:buNone/>
            </a:pPr>
            <a:r>
              <a:rPr lang="en"/>
              <a:t>implement Sequelize?</a:t>
            </a:r>
            <a:endParaRPr/>
          </a:p>
        </p:txBody>
      </p:sp>
      <p:sp>
        <p:nvSpPr>
          <p:cNvPr id="977" name="Google Shape;977;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